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57" r:id="rId4"/>
    <p:sldId id="275" r:id="rId5"/>
    <p:sldId id="258" r:id="rId6"/>
    <p:sldId id="259" r:id="rId7"/>
    <p:sldId id="260" r:id="rId8"/>
    <p:sldId id="277" r:id="rId9"/>
    <p:sldId id="261" r:id="rId10"/>
    <p:sldId id="267" r:id="rId11"/>
    <p:sldId id="266" r:id="rId12"/>
    <p:sldId id="262" r:id="rId13"/>
    <p:sldId id="268" r:id="rId14"/>
    <p:sldId id="269" r:id="rId15"/>
    <p:sldId id="263" r:id="rId16"/>
    <p:sldId id="270" r:id="rId17"/>
    <p:sldId id="264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1617FC2-3735-A043-A83C-353646BAA516}">
          <p14:sldIdLst>
            <p14:sldId id="256"/>
            <p14:sldId id="276"/>
            <p14:sldId id="257"/>
            <p14:sldId id="275"/>
            <p14:sldId id="258"/>
            <p14:sldId id="259"/>
            <p14:sldId id="260"/>
            <p14:sldId id="277"/>
            <p14:sldId id="261"/>
            <p14:sldId id="267"/>
            <p14:sldId id="266"/>
            <p14:sldId id="262"/>
            <p14:sldId id="268"/>
            <p14:sldId id="269"/>
            <p14:sldId id="263"/>
            <p14:sldId id="270"/>
            <p14:sldId id="264"/>
            <p14:sldId id="271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2"/>
    <p:restoredTop sz="94659"/>
  </p:normalViewPr>
  <p:slideViewPr>
    <p:cSldViewPr snapToGrid="0" snapToObjects="1">
      <p:cViewPr varScale="1">
        <p:scale>
          <a:sx n="70" d="100"/>
          <a:sy n="70" d="100"/>
        </p:scale>
        <p:origin x="192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F60A-A354-984E-AE6C-B763C9DC8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4FEAF-4392-CB46-AE9E-C366C3B81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0C984-423A-5D4F-9E34-220290B43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B0D91-E886-8D40-BB2C-3A1B19FA1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DB8B-5063-8C4F-A092-B4D63624F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49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AC540-BC2A-114C-94EA-8E6DEA78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A3AB4-CF02-E04E-93F7-FF44E810E6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64C9B-8D64-D344-BC74-9A9054542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515DB-1C38-DF44-A6C8-7802F7E6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47750-B446-1A44-BFAC-D30BA1E5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24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840C24-4D53-F847-AD9B-14555B8A41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B37BC-258C-7F44-A022-308BACD74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33321-9FBE-1546-AB03-DADCBAD2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46434-AA72-734C-851F-3FFAC00F6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A6A85-BA54-D543-9498-E5F151BC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28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669EF-2DDD-1B40-9B63-C4B8F666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34D2D-5072-D64B-85C1-F0760990C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396AE-217C-1C44-B9B1-4CBDF28B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BA12E-1B01-8A44-A0A6-FD476E0D7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A55B1-07C9-1D40-AF74-B3D60262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94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4363-7B01-2C43-AAC1-79837917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50961-51A1-0646-939B-D4B7D825B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4D354-01E7-6E42-8949-4249FCF6A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52C18-EC0E-7344-B0BA-8C550D63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75973-2D6E-1E41-8A73-BC06C176B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165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D3281-93F8-894A-9513-738E4BD5D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E15EC-1C00-DF41-9D80-0B4215A14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60BC5-345C-9340-8A3A-72DCAE2B2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562C0-51A6-8541-B081-1DF53FDB7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3974E-FE1F-A140-8605-97CD2B84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0C062-FE41-A04A-91C6-2FB3D69E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3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C50C-76E5-644D-872E-DD7A0E909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CB2A2-CD9A-3747-8A90-1A9CBD13C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6429A-EA62-FE49-BB80-92E968023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A18504-E0F8-154D-BD42-31B6735EA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B3FAE9-13DA-A749-9389-E9D062DB8C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E0305A-04F7-FF42-A954-FD37AA708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628CFE-3B72-FF4C-BAEA-D6E8310C2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C7B76E-79A6-514F-A33B-0ECFDA167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31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5A2-C31D-F84F-B08D-AEEAB32CE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114350-83B4-C143-A1E2-1A0EDECFC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51CDD-E9B3-2847-ACF6-D422A971A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35BED-FE02-0C4D-A606-15CAE33E0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86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46D67-0111-8A45-B840-8D1DFBEC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C991E-FA21-7945-BA35-B201BD1D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FC354-8410-944D-A459-1097A939F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633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D154D-EDA3-EA4C-BB5A-45030180E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57ACB-7E8A-4641-B530-FDAF8EB3B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36092-24D9-564B-8117-E2974FA4D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719238-DA5F-C74C-AE0E-EF3659B73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2718B-5E82-724F-B8C1-A443F6B52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1A9FB-1BAD-2A48-9E78-7A8240C2B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2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2798-E54B-6446-B8F9-20A84FB43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96668-F38D-1246-89CC-A9F70BB982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ED6824-B62C-F94B-AF05-13F84F3A6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808F6-09F8-A149-8FC6-4E116226C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FD9B09-98F1-1547-B53D-0DA340F4E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0315-6649-9649-9B1B-3150024FD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BD03AB-B064-9A4B-A16B-DDB54F5FF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DA80-2E1E-7946-A947-3C0336478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0871C-B5DB-5E4F-A70A-09AF6CEF0B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20A5F-CCF7-5C40-BF57-25C7267B72C5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474A7-09AF-4942-8955-5F3E41A98C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05E9F-5E6C-9A4A-8BC7-69E68E435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373A3-D94A-364B-8180-AF9D80126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61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3B8A6-7E02-6944-B5DE-3D15A2F06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Balancing Human Efforts and Performance of Student Response Analyzer in Dialog-based Tutors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1A5FF-460A-F647-9BDB-2440D2398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N" u="sng" dirty="0"/>
              <a:t>Tejas I. Dhamecha</a:t>
            </a:r>
            <a:r>
              <a:rPr lang="en-IN" dirty="0"/>
              <a:t>, Smit </a:t>
            </a:r>
            <a:r>
              <a:rPr lang="en-IN" dirty="0" err="1"/>
              <a:t>Marvaniya</a:t>
            </a:r>
            <a:r>
              <a:rPr lang="en-IN" dirty="0"/>
              <a:t>, </a:t>
            </a:r>
            <a:r>
              <a:rPr lang="en-IN" dirty="0" err="1"/>
              <a:t>Swarnadeep</a:t>
            </a:r>
            <a:r>
              <a:rPr lang="en-IN" dirty="0"/>
              <a:t> </a:t>
            </a:r>
            <a:r>
              <a:rPr lang="en-IN" dirty="0" err="1"/>
              <a:t>Saha</a:t>
            </a:r>
            <a:r>
              <a:rPr lang="en-IN" dirty="0"/>
              <a:t>, Renuka </a:t>
            </a:r>
            <a:r>
              <a:rPr lang="en-IN" dirty="0" err="1"/>
              <a:t>Sindhgatta</a:t>
            </a:r>
            <a:r>
              <a:rPr lang="en-IN" dirty="0"/>
              <a:t>, and Bikram Sengupta </a:t>
            </a:r>
          </a:p>
          <a:p>
            <a:r>
              <a:rPr lang="en-IN" b="1" dirty="0"/>
              <a:t>IBM Research-India </a:t>
            </a:r>
          </a:p>
          <a:p>
            <a:r>
              <a:rPr lang="en-IN" dirty="0"/>
              <a:t>{</a:t>
            </a:r>
            <a:r>
              <a:rPr lang="en-IN" dirty="0" err="1"/>
              <a:t>tidhamecha,smarvani,swarnads,renuka.sr,bsengupt</a:t>
            </a:r>
            <a:r>
              <a:rPr lang="en-IN" dirty="0"/>
              <a:t>}@</a:t>
            </a:r>
            <a:r>
              <a:rPr lang="en-IN" dirty="0" err="1"/>
              <a:t>in.ibm.com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6983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AA7D-8199-3A44-A16D-04325D095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Inherent Question Difficulty?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8A598-A050-DE4C-96C6-FC2A2D846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612898" cy="1579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0E2B27-6858-0E41-8151-8413793CB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730" y="3404708"/>
            <a:ext cx="3826372" cy="95659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433CE09-F410-0F4C-8B5C-45DE0A3A8D50}"/>
              </a:ext>
            </a:extLst>
          </p:cNvPr>
          <p:cNvGrpSpPr/>
          <p:nvPr/>
        </p:nvGrpSpPr>
        <p:grpSpPr>
          <a:xfrm>
            <a:off x="1930890" y="4693426"/>
            <a:ext cx="8330217" cy="838490"/>
            <a:chOff x="1256756" y="4912602"/>
            <a:chExt cx="8330217" cy="8384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F2A6140-DC6E-1D45-8B68-1DE10B53BCB6}"/>
                </a:ext>
              </a:extLst>
            </p:cNvPr>
            <p:cNvSpPr/>
            <p:nvPr/>
          </p:nvSpPr>
          <p:spPr>
            <a:xfrm>
              <a:off x="1256756" y="5046494"/>
              <a:ext cx="1810871" cy="57070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Question Text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6C8E8BF-4127-3045-8EFB-458BE5692E66}"/>
                </a:ext>
              </a:extLst>
            </p:cNvPr>
            <p:cNvSpPr/>
            <p:nvPr/>
          </p:nvSpPr>
          <p:spPr>
            <a:xfrm>
              <a:off x="3429871" y="4912602"/>
              <a:ext cx="1810871" cy="8384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Bidirectional LSTM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(pretrained)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54BD06-4667-294F-B891-AD9D58CBE795}"/>
                </a:ext>
              </a:extLst>
            </p:cNvPr>
            <p:cNvSpPr/>
            <p:nvPr/>
          </p:nvSpPr>
          <p:spPr>
            <a:xfrm>
              <a:off x="5602986" y="4912602"/>
              <a:ext cx="1810871" cy="8384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Multi-class Logistic Regression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8C51DD5-FA52-F547-97E5-8FF53E0AB374}"/>
                </a:ext>
              </a:extLst>
            </p:cNvPr>
            <p:cNvSpPr/>
            <p:nvPr/>
          </p:nvSpPr>
          <p:spPr>
            <a:xfrm>
              <a:off x="7776102" y="4912602"/>
              <a:ext cx="1810871" cy="8384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Predicted Difficultly Class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93C3D27-DDF6-6245-A6FC-76434CA1C23F}"/>
                </a:ext>
              </a:extLst>
            </p:cNvPr>
            <p:cNvCxnSpPr>
              <a:stCxn id="6" idx="3"/>
            </p:cNvCxnSpPr>
            <p:nvPr/>
          </p:nvCxnSpPr>
          <p:spPr>
            <a:xfrm>
              <a:off x="3067627" y="5331847"/>
              <a:ext cx="3622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DCF84DA-2287-C545-B9DA-D8F4AD3F0923}"/>
                </a:ext>
              </a:extLst>
            </p:cNvPr>
            <p:cNvCxnSpPr>
              <a:cxnSpLocks/>
              <a:stCxn id="7" idx="3"/>
              <a:endCxn id="8" idx="1"/>
            </p:cNvCxnSpPr>
            <p:nvPr/>
          </p:nvCxnSpPr>
          <p:spPr>
            <a:xfrm>
              <a:off x="5240742" y="5331847"/>
              <a:ext cx="3622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7D01540-D42C-694D-A34F-F83035866026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7413857" y="5331847"/>
              <a:ext cx="3622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360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CC362-BF05-4E42-9A62-2E276EB2F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0FBBC6-3CE5-814E-ACAC-4618F4F11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About 55% recall of </a:t>
            </a:r>
            <a:r>
              <a:rPr lang="en-US" i="1" dirty="0"/>
              <a:t>easy </a:t>
            </a:r>
            <a:r>
              <a:rPr lang="en-US" dirty="0"/>
              <a:t>and </a:t>
            </a:r>
            <a:r>
              <a:rPr lang="en-US" i="1" dirty="0"/>
              <a:t>difficult</a:t>
            </a:r>
            <a:r>
              <a:rPr lang="en-US" dirty="0"/>
              <a:t> questions.</a:t>
            </a:r>
          </a:p>
          <a:p>
            <a:pPr marL="0" indent="0">
              <a:buNone/>
            </a:pPr>
            <a:r>
              <a:rPr lang="en-US" dirty="0"/>
              <a:t>[Protocol: 5-fold cross validation]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E2A406-38B8-5845-9FCA-88130CD67B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38"/>
          <a:stretch/>
        </p:blipFill>
        <p:spPr>
          <a:xfrm>
            <a:off x="2720021" y="3179134"/>
            <a:ext cx="6751954" cy="2017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A2B333-3DB6-A344-A5F1-16C53153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884" y="2003985"/>
            <a:ext cx="6780091" cy="118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369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B15D-3882-A34B-964C-EE67F8C0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Select Students (to Answer Selected Questions)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5EDFB-BEA5-E947-9999-BD5C24E98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89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37D068-671B-A841-B4AE-C216FE618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 Student Responses in &lt;Student Proficiency, Question Difficulty&gt; Buckets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1384B7-3048-BC45-9700-3ED5DDB4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Poor representation can adversely affect the response analyzer classifier.</a:t>
            </a:r>
          </a:p>
          <a:p>
            <a:r>
              <a:rPr lang="en-US" dirty="0"/>
              <a:t>Solution: Iteratively collect student responses.</a:t>
            </a:r>
          </a:p>
          <a:p>
            <a:pPr lvl="1"/>
            <a:r>
              <a:rPr lang="en-IN" dirty="0"/>
              <a:t>Iteration 1: {</a:t>
            </a:r>
            <a:r>
              <a:rPr lang="en-IN" dirty="0" err="1"/>
              <a:t>SP:Low</a:t>
            </a:r>
            <a:r>
              <a:rPr lang="en-IN" dirty="0"/>
              <a:t>× </a:t>
            </a:r>
            <a:r>
              <a:rPr lang="en-IN" dirty="0" err="1"/>
              <a:t>QD:Easy</a:t>
            </a:r>
            <a:r>
              <a:rPr lang="en-IN" dirty="0"/>
              <a:t>, </a:t>
            </a:r>
            <a:r>
              <a:rPr lang="en-IN" dirty="0" err="1"/>
              <a:t>SP:High×QD:Difficult</a:t>
            </a:r>
            <a:r>
              <a:rPr lang="en-IN" dirty="0"/>
              <a:t>} </a:t>
            </a:r>
          </a:p>
          <a:p>
            <a:pPr lvl="1"/>
            <a:r>
              <a:rPr lang="en-IN" dirty="0"/>
              <a:t>Iteration 2: {</a:t>
            </a:r>
            <a:r>
              <a:rPr lang="en-IN" dirty="0" err="1"/>
              <a:t>SP:Low</a:t>
            </a:r>
            <a:r>
              <a:rPr lang="en-IN" dirty="0"/>
              <a:t>× QD:(Easy, Medium, Difficult), </a:t>
            </a:r>
            <a:r>
              <a:rPr lang="en-IN" dirty="0" err="1"/>
              <a:t>SP:High×QD:Medium</a:t>
            </a:r>
            <a:r>
              <a:rPr lang="en-IN" dirty="0"/>
              <a:t>}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0BC27C-76A8-B74E-8AC1-2F9CE754E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977" y="2129279"/>
            <a:ext cx="4181700" cy="15206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BADDF5-7085-4C49-861C-1EBCE22DD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13" y="2132231"/>
            <a:ext cx="4353957" cy="15176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63F14F-A4E9-DF44-AD5E-95DE3E2B2B14}"/>
              </a:ext>
            </a:extLst>
          </p:cNvPr>
          <p:cNvSpPr/>
          <p:nvPr/>
        </p:nvSpPr>
        <p:spPr>
          <a:xfrm>
            <a:off x="3848793" y="2916884"/>
            <a:ext cx="695910" cy="140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DF0EC7-281E-3A48-B7B1-8732069B5CD3}"/>
              </a:ext>
            </a:extLst>
          </p:cNvPr>
          <p:cNvSpPr/>
          <p:nvPr/>
        </p:nvSpPr>
        <p:spPr>
          <a:xfrm>
            <a:off x="2546046" y="3188185"/>
            <a:ext cx="682388" cy="1653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65B8E5-FDEA-4B42-9483-16069A3ADD9D}"/>
              </a:ext>
            </a:extLst>
          </p:cNvPr>
          <p:cNvSpPr/>
          <p:nvPr/>
        </p:nvSpPr>
        <p:spPr>
          <a:xfrm>
            <a:off x="7557020" y="2875162"/>
            <a:ext cx="2002615" cy="181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031E41-52EE-7B43-9EB6-7A3C2D071DB9}"/>
              </a:ext>
            </a:extLst>
          </p:cNvPr>
          <p:cNvSpPr/>
          <p:nvPr/>
        </p:nvSpPr>
        <p:spPr>
          <a:xfrm>
            <a:off x="8191641" y="3179872"/>
            <a:ext cx="682388" cy="1653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2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05B4-FDDE-944B-9A83-2582087FD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Training SRA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3AF94-0E5A-F841-A49A-B1B20B995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Involved selection yields better classification while using (28%) fewer training samples.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B4C14-6F0A-6244-B3EF-C5B8FA6FCC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4" b="6118"/>
          <a:stretch/>
        </p:blipFill>
        <p:spPr>
          <a:xfrm>
            <a:off x="1874671" y="2277035"/>
            <a:ext cx="8442657" cy="136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806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F1F84-6E25-F749-8244-FCB6D520B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Filter Student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15FDF-DED4-654F-A127-B51D4FD25F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28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4056DB-911E-384D-839B-DC409FBC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Approximation and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6FD88B-9F70-7344-8606-DD5F39EB0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dirty="0"/>
              <a:t>Filter out student answers that do not contain any domain keyword or terms in the corpus such as the textbook or relevant text material. (reduction 5.6%. count : 785 out of 13,169+681 )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Filter out very small and very long student responses. (reduction 4.7%. count: 620 out of 13,169)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659BAB-6B6A-A745-958C-D32A0A31B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176" y="4250337"/>
            <a:ext cx="6123645" cy="148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89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4CCF0-5631-0443-8FD0-F08ADE687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Filter Graders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B0DA6-118A-7941-A9C9-5F0D805D9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56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2D213E-D4A2-9047-A80B-3CDFB12CA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DD6498-321C-E540-A118-10FDDD306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93" y="5611080"/>
            <a:ext cx="5010912" cy="565882"/>
          </a:xfrm>
        </p:spPr>
        <p:txBody>
          <a:bodyPr>
            <a:normAutofit/>
          </a:bodyPr>
          <a:lstStyle/>
          <a:p>
            <a:r>
              <a:rPr lang="en-US" dirty="0"/>
              <a:t>Grader-2: too strict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1082C7-8280-F746-8E91-959DE1D91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436" y="1690688"/>
            <a:ext cx="8023129" cy="39203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192385E-B403-C740-94CF-03D72AC3F40C}"/>
              </a:ext>
            </a:extLst>
          </p:cNvPr>
          <p:cNvSpPr/>
          <p:nvPr/>
        </p:nvSpPr>
        <p:spPr>
          <a:xfrm>
            <a:off x="5632705" y="5632411"/>
            <a:ext cx="52528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Grader-8: random ? </a:t>
            </a:r>
          </a:p>
        </p:txBody>
      </p:sp>
    </p:spTree>
    <p:extLst>
      <p:ext uri="{BB962C8B-B14F-4D97-AF65-F5344CB8AC3E}">
        <p14:creationId xmlns:p14="http://schemas.microsoft.com/office/powerpoint/2010/main" val="4065710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57DC-2D61-C64F-BD41-596FE1355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Inter-annotator Agreement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FD45E-99E5-4D4C-B33E-4275B6624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Grader-2 is problematic, Grader-8 is okay.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2B3063-C77D-E74B-A114-A02698A6D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448" y="1825625"/>
            <a:ext cx="9795104" cy="332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D198-209B-024E-8873-6D8960B6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Response Analyzer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D474D3-2D25-EA45-98CA-261B689DADED}"/>
              </a:ext>
            </a:extLst>
          </p:cNvPr>
          <p:cNvSpPr/>
          <p:nvPr/>
        </p:nvSpPr>
        <p:spPr>
          <a:xfrm>
            <a:off x="4338917" y="2259106"/>
            <a:ext cx="3514165" cy="23308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Student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Response Analyzer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Feature: Bi-LSTM 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Classifier: Logistic Regression 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3B30DA6-F568-8641-8F2C-89E1F3E44ED1}"/>
              </a:ext>
            </a:extLst>
          </p:cNvPr>
          <p:cNvGrpSpPr/>
          <p:nvPr/>
        </p:nvGrpSpPr>
        <p:grpSpPr>
          <a:xfrm>
            <a:off x="1488140" y="2425818"/>
            <a:ext cx="1881797" cy="738664"/>
            <a:chOff x="1488140" y="2492187"/>
            <a:chExt cx="1881797" cy="7386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8BDB51B-FCEA-854D-8915-84CAADF42A6B}"/>
                </a:ext>
              </a:extLst>
            </p:cNvPr>
            <p:cNvSpPr txBox="1"/>
            <p:nvPr/>
          </p:nvSpPr>
          <p:spPr>
            <a:xfrm>
              <a:off x="1909986" y="2492187"/>
              <a:ext cx="1038105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Question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98DE0B-0976-8C42-B793-20CDC9C5B4C2}"/>
                </a:ext>
              </a:extLst>
            </p:cNvPr>
            <p:cNvSpPr txBox="1"/>
            <p:nvPr/>
          </p:nvSpPr>
          <p:spPr>
            <a:xfrm>
              <a:off x="1488140" y="2861519"/>
              <a:ext cx="1881797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Reference Answer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961087-566D-B046-9E6E-9A4A71CCE1F6}"/>
              </a:ext>
            </a:extLst>
          </p:cNvPr>
          <p:cNvSpPr txBox="1"/>
          <p:nvPr/>
        </p:nvSpPr>
        <p:spPr>
          <a:xfrm>
            <a:off x="1563512" y="4193714"/>
            <a:ext cx="173105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Student Answer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CFC3F6-D22B-7D44-A075-522006231B77}"/>
              </a:ext>
            </a:extLst>
          </p:cNvPr>
          <p:cNvCxnSpPr>
            <a:stCxn id="9" idx="3"/>
          </p:cNvCxnSpPr>
          <p:nvPr/>
        </p:nvCxnSpPr>
        <p:spPr>
          <a:xfrm>
            <a:off x="3294563" y="4378380"/>
            <a:ext cx="1044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E58A158-B153-9047-914E-AB5AAF66135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520904" y="2795150"/>
            <a:ext cx="8180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90F44D8-C6A9-7E43-923A-F8CB1A38AAA7}"/>
              </a:ext>
            </a:extLst>
          </p:cNvPr>
          <p:cNvSpPr/>
          <p:nvPr/>
        </p:nvSpPr>
        <p:spPr>
          <a:xfrm>
            <a:off x="1326775" y="2259106"/>
            <a:ext cx="2194129" cy="1072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406924F-D232-9A40-918A-DD00D686E1B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7853082" y="3424518"/>
            <a:ext cx="1057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6FAA4ED-A023-CA4E-961B-A2FB44E094D5}"/>
              </a:ext>
            </a:extLst>
          </p:cNvPr>
          <p:cNvSpPr txBox="1"/>
          <p:nvPr/>
        </p:nvSpPr>
        <p:spPr>
          <a:xfrm>
            <a:off x="8910918" y="2824352"/>
            <a:ext cx="1973681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Grade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Partially Correct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Incorrect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37D29-044B-B949-B565-676F1AEA57ED}"/>
              </a:ext>
            </a:extLst>
          </p:cNvPr>
          <p:cNvGrpSpPr/>
          <p:nvPr/>
        </p:nvGrpSpPr>
        <p:grpSpPr>
          <a:xfrm>
            <a:off x="3495442" y="5125973"/>
            <a:ext cx="5371213" cy="1015663"/>
            <a:chOff x="1217040" y="5708749"/>
            <a:chExt cx="5371213" cy="10156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6101E2B-1AD5-6F46-ADA7-A3B8ABE90B25}"/>
                </a:ext>
              </a:extLst>
            </p:cNvPr>
            <p:cNvSpPr txBox="1"/>
            <p:nvPr/>
          </p:nvSpPr>
          <p:spPr>
            <a:xfrm>
              <a:off x="1217040" y="5708749"/>
              <a:ext cx="5371213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Training Samples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770268-0E60-804C-A672-A0610CB399B1}"/>
                </a:ext>
              </a:extLst>
            </p:cNvPr>
            <p:cNvSpPr txBox="1"/>
            <p:nvPr/>
          </p:nvSpPr>
          <p:spPr>
            <a:xfrm>
              <a:off x="2266128" y="6078081"/>
              <a:ext cx="1881797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Reference Answer</a:t>
              </a:r>
            </a:p>
            <a:p>
              <a:pPr algn="ctr"/>
              <a:r>
                <a:rPr lang="en-US" dirty="0"/>
                <a:t>(r)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61195C6-213D-574B-A69F-E5932AD76A61}"/>
                </a:ext>
              </a:extLst>
            </p:cNvPr>
            <p:cNvSpPr txBox="1"/>
            <p:nvPr/>
          </p:nvSpPr>
          <p:spPr>
            <a:xfrm>
              <a:off x="1217040" y="6078081"/>
              <a:ext cx="1038105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Question</a:t>
              </a:r>
            </a:p>
            <a:p>
              <a:pPr algn="ctr"/>
              <a:r>
                <a:rPr lang="en-US" dirty="0"/>
                <a:t>(q)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10A5B3-8B71-1B4C-A1D8-9767ECF8F3FE}"/>
                </a:ext>
              </a:extLst>
            </p:cNvPr>
            <p:cNvSpPr txBox="1"/>
            <p:nvPr/>
          </p:nvSpPr>
          <p:spPr>
            <a:xfrm>
              <a:off x="4147925" y="6078081"/>
              <a:ext cx="1678152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Student Answer</a:t>
              </a:r>
              <a:br>
                <a:rPr lang="en-US" dirty="0"/>
              </a:br>
              <a:r>
                <a:rPr lang="en-US" dirty="0"/>
                <a:t>(a)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175C17-43C1-1A4B-94E6-7CC17E2532FB}"/>
                </a:ext>
              </a:extLst>
            </p:cNvPr>
            <p:cNvSpPr txBox="1"/>
            <p:nvPr/>
          </p:nvSpPr>
          <p:spPr>
            <a:xfrm>
              <a:off x="5834457" y="6078081"/>
              <a:ext cx="753796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Grade</a:t>
              </a:r>
              <a:br>
                <a:rPr lang="en-US" dirty="0"/>
              </a:br>
              <a:r>
                <a:rPr lang="en-US" dirty="0"/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6091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4E312-0ED3-BD41-9DF8-46C680C32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17F89-E4FF-A54C-96C9-96DD6F9E2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Pruning Grader-2 improved classification.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65F8D-38F2-774F-B9B9-92FFDFAD1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255" y="1825625"/>
            <a:ext cx="9339563" cy="154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79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52CB-51D9-B844-A0D3-39C56AF8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533B3-6935-3441-82C5-3AAB94C3D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Iteratively selecting students to answer certain questions helps </a:t>
            </a:r>
            <a:r>
              <a:rPr lang="en-US" b="1" dirty="0"/>
              <a:t>reduce answer collection cost  by 28%</a:t>
            </a:r>
            <a:r>
              <a:rPr lang="en-US" dirty="0"/>
              <a:t>.</a:t>
            </a:r>
          </a:p>
          <a:p>
            <a:r>
              <a:rPr lang="en-US" b="1" dirty="0"/>
              <a:t>Saving </a:t>
            </a:r>
            <a:r>
              <a:rPr lang="en-US" dirty="0"/>
              <a:t>about </a:t>
            </a:r>
            <a:r>
              <a:rPr lang="en-US" b="1" dirty="0"/>
              <a:t>10% on grading cost</a:t>
            </a:r>
            <a:r>
              <a:rPr lang="en-US" dirty="0"/>
              <a:t>.</a:t>
            </a:r>
          </a:p>
          <a:p>
            <a:r>
              <a:rPr lang="en-US" b="1" dirty="0"/>
              <a:t>Pruning</a:t>
            </a:r>
            <a:r>
              <a:rPr lang="en-US" dirty="0"/>
              <a:t> bad </a:t>
            </a:r>
            <a:r>
              <a:rPr lang="en-US" b="1" dirty="0"/>
              <a:t>graders</a:t>
            </a:r>
            <a:r>
              <a:rPr lang="en-US" dirty="0"/>
              <a:t> improves classification macro-F1 by </a:t>
            </a:r>
            <a:r>
              <a:rPr lang="en-US" b="1" dirty="0"/>
              <a:t>5%.</a:t>
            </a:r>
          </a:p>
          <a:p>
            <a:r>
              <a:rPr lang="en-US" dirty="0"/>
              <a:t>There are initial (but encouraging) results about </a:t>
            </a:r>
            <a:r>
              <a:rPr lang="en-US" b="1" dirty="0"/>
              <a:t>question difficulty prediction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2190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03748-33B5-E249-9FDA-C4F4456F3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Data Collection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D21D74-FEEF-2244-9B55-F82752CEA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83C1F2-D5A8-454D-A950-D2A06A801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027" y="1690688"/>
            <a:ext cx="6959946" cy="103966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68490A3-2391-6346-870E-411AB9A84C03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There can be </a:t>
            </a:r>
            <a:r>
              <a:rPr lang="en-US" i="1" dirty="0"/>
              <a:t>bad </a:t>
            </a:r>
            <a:r>
              <a:rPr lang="en-US" dirty="0"/>
              <a:t>questions. [very easy, very difficult, confusing ?]</a:t>
            </a:r>
          </a:p>
          <a:p>
            <a:pPr lvl="1"/>
            <a:r>
              <a:rPr lang="en-US" dirty="0"/>
              <a:t>There can be </a:t>
            </a:r>
            <a:r>
              <a:rPr lang="en-US" i="1" dirty="0"/>
              <a:t>not-so-useful</a:t>
            </a:r>
            <a:r>
              <a:rPr lang="en-US" dirty="0"/>
              <a:t> student answers. [answer that SRA does not benefit from – redundant and outlier answers]</a:t>
            </a:r>
          </a:p>
          <a:p>
            <a:pPr lvl="1"/>
            <a:r>
              <a:rPr lang="en-US" dirty="0"/>
              <a:t>There can be </a:t>
            </a:r>
            <a:r>
              <a:rPr lang="en-US" i="1" dirty="0"/>
              <a:t>bad</a:t>
            </a:r>
            <a:r>
              <a:rPr lang="en-US" dirty="0"/>
              <a:t> graders. [strict, lenient, or random grading ?]</a:t>
            </a:r>
          </a:p>
          <a:p>
            <a:pPr lvl="1"/>
            <a:endParaRPr lang="en-US" i="1" dirty="0"/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Iterative collection with </a:t>
            </a:r>
            <a:r>
              <a:rPr lang="en-US" i="1" dirty="0"/>
              <a:t>interventions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999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2B85-DFB0-E34A-A132-CB63B25E9522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Proposed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EEF7-1491-364C-AF21-76F626C84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ln>
            <a:noFill/>
          </a:ln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721F7EF5-8DA6-B34E-8CB5-0740484CC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043" y="2314953"/>
            <a:ext cx="10571827" cy="3372682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3871FD-7D84-8C40-8788-1D3A8908AE33}"/>
              </a:ext>
            </a:extLst>
          </p:cNvPr>
          <p:cNvSpPr/>
          <p:nvPr/>
        </p:nvSpPr>
        <p:spPr>
          <a:xfrm>
            <a:off x="2259106" y="2314953"/>
            <a:ext cx="9130764" cy="3372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8FF6C4-8DAA-9940-89C7-25D5549108A7}"/>
              </a:ext>
            </a:extLst>
          </p:cNvPr>
          <p:cNvSpPr/>
          <p:nvPr/>
        </p:nvSpPr>
        <p:spPr>
          <a:xfrm>
            <a:off x="3630705" y="2314953"/>
            <a:ext cx="7759165" cy="3372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87AA493C-74AB-A346-88FF-3992B3A83050}"/>
              </a:ext>
            </a:extLst>
          </p:cNvPr>
          <p:cNvSpPr/>
          <p:nvPr/>
        </p:nvSpPr>
        <p:spPr>
          <a:xfrm>
            <a:off x="3630705" y="2314953"/>
            <a:ext cx="7759165" cy="3372682"/>
          </a:xfrm>
          <a:custGeom>
            <a:avLst/>
            <a:gdLst>
              <a:gd name="connsiteX0" fmla="*/ 1425389 w 7759165"/>
              <a:gd name="connsiteY0" fmla="*/ 0 h 3372682"/>
              <a:gd name="connsiteX1" fmla="*/ 7759165 w 7759165"/>
              <a:gd name="connsiteY1" fmla="*/ 0 h 3372682"/>
              <a:gd name="connsiteX2" fmla="*/ 7759165 w 7759165"/>
              <a:gd name="connsiteY2" fmla="*/ 3372682 h 3372682"/>
              <a:gd name="connsiteX3" fmla="*/ 6333776 w 7759165"/>
              <a:gd name="connsiteY3" fmla="*/ 3372682 h 3372682"/>
              <a:gd name="connsiteX4" fmla="*/ 1425389 w 7759165"/>
              <a:gd name="connsiteY4" fmla="*/ 3372682 h 3372682"/>
              <a:gd name="connsiteX5" fmla="*/ 0 w 7759165"/>
              <a:gd name="connsiteY5" fmla="*/ 3372682 h 3372682"/>
              <a:gd name="connsiteX6" fmla="*/ 0 w 7759165"/>
              <a:gd name="connsiteY6" fmla="*/ 2221188 h 3372682"/>
              <a:gd name="connsiteX7" fmla="*/ 1425389 w 7759165"/>
              <a:gd name="connsiteY7" fmla="*/ 2221188 h 3372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59165" h="3372682">
                <a:moveTo>
                  <a:pt x="1425389" y="0"/>
                </a:moveTo>
                <a:lnTo>
                  <a:pt x="7759165" y="0"/>
                </a:lnTo>
                <a:lnTo>
                  <a:pt x="7759165" y="3372682"/>
                </a:lnTo>
                <a:lnTo>
                  <a:pt x="6333776" y="3372682"/>
                </a:lnTo>
                <a:lnTo>
                  <a:pt x="1425389" y="3372682"/>
                </a:lnTo>
                <a:lnTo>
                  <a:pt x="0" y="3372682"/>
                </a:lnTo>
                <a:lnTo>
                  <a:pt x="0" y="2221188"/>
                </a:lnTo>
                <a:lnTo>
                  <a:pt x="1425389" y="22211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C7F0F0-90A5-2045-8023-704101C13C9B}"/>
              </a:ext>
            </a:extLst>
          </p:cNvPr>
          <p:cNvGrpSpPr/>
          <p:nvPr/>
        </p:nvGrpSpPr>
        <p:grpSpPr>
          <a:xfrm>
            <a:off x="3630705" y="2314953"/>
            <a:ext cx="7759165" cy="3372682"/>
            <a:chOff x="3630705" y="2314953"/>
            <a:chExt cx="7759165" cy="337268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F390B86-236E-AE43-8385-B1452018BE72}"/>
                </a:ext>
              </a:extLst>
            </p:cNvPr>
            <p:cNvSpPr/>
            <p:nvPr/>
          </p:nvSpPr>
          <p:spPr>
            <a:xfrm>
              <a:off x="3630705" y="4544704"/>
              <a:ext cx="4663333" cy="1142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9835A58-A363-4944-9CD4-336A56C0A3A2}"/>
                </a:ext>
              </a:extLst>
            </p:cNvPr>
            <p:cNvSpPr/>
            <p:nvPr/>
          </p:nvSpPr>
          <p:spPr>
            <a:xfrm>
              <a:off x="6400799" y="2314953"/>
              <a:ext cx="4989071" cy="3372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3F719C6-69C9-1D49-97CB-365F742FDD91}"/>
              </a:ext>
            </a:extLst>
          </p:cNvPr>
          <p:cNvGrpSpPr/>
          <p:nvPr/>
        </p:nvGrpSpPr>
        <p:grpSpPr>
          <a:xfrm>
            <a:off x="3630706" y="2314953"/>
            <a:ext cx="7759164" cy="3372683"/>
            <a:chOff x="3630706" y="2314953"/>
            <a:chExt cx="7759164" cy="337268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2149A89-6A72-4A4D-978B-14DEA31A61EF}"/>
                </a:ext>
              </a:extLst>
            </p:cNvPr>
            <p:cNvSpPr/>
            <p:nvPr/>
          </p:nvSpPr>
          <p:spPr>
            <a:xfrm>
              <a:off x="3630706" y="4544704"/>
              <a:ext cx="2592674" cy="1142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1049855-8EB9-C34B-AAFB-6ECF12251BB2}"/>
                </a:ext>
              </a:extLst>
            </p:cNvPr>
            <p:cNvSpPr/>
            <p:nvPr/>
          </p:nvSpPr>
          <p:spPr>
            <a:xfrm>
              <a:off x="8294038" y="2314953"/>
              <a:ext cx="3095832" cy="3372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7A87C6-2763-C14D-A214-5867E8B1EA15}"/>
                </a:ext>
              </a:extLst>
            </p:cNvPr>
            <p:cNvSpPr/>
            <p:nvPr/>
          </p:nvSpPr>
          <p:spPr>
            <a:xfrm>
              <a:off x="5939453" y="4707232"/>
              <a:ext cx="2592674" cy="9804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E4D3334-041E-DE43-AE0A-E4E72E8E608C}"/>
              </a:ext>
            </a:extLst>
          </p:cNvPr>
          <p:cNvGrpSpPr/>
          <p:nvPr/>
        </p:nvGrpSpPr>
        <p:grpSpPr>
          <a:xfrm>
            <a:off x="3630704" y="2314952"/>
            <a:ext cx="7759164" cy="3372683"/>
            <a:chOff x="3630706" y="2314953"/>
            <a:chExt cx="7759164" cy="337268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1D91F65-9946-7346-AF3F-5AC36E6C8605}"/>
                </a:ext>
              </a:extLst>
            </p:cNvPr>
            <p:cNvSpPr/>
            <p:nvPr/>
          </p:nvSpPr>
          <p:spPr>
            <a:xfrm>
              <a:off x="3630706" y="4544704"/>
              <a:ext cx="2592674" cy="1142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1FAA99B-39B7-0548-B3A6-898D9ED19311}"/>
                </a:ext>
              </a:extLst>
            </p:cNvPr>
            <p:cNvSpPr/>
            <p:nvPr/>
          </p:nvSpPr>
          <p:spPr>
            <a:xfrm>
              <a:off x="9949218" y="2314953"/>
              <a:ext cx="1440652" cy="3372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EC912E8-D9D3-6146-B3C5-99903DC5A5A0}"/>
                </a:ext>
              </a:extLst>
            </p:cNvPr>
            <p:cNvSpPr/>
            <p:nvPr/>
          </p:nvSpPr>
          <p:spPr>
            <a:xfrm>
              <a:off x="5939452" y="4707232"/>
              <a:ext cx="3496839" cy="9804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5381C0-072B-7A4A-8E36-95E2C0CA1969}"/>
                </a:ext>
              </a:extLst>
            </p:cNvPr>
            <p:cNvSpPr/>
            <p:nvPr/>
          </p:nvSpPr>
          <p:spPr>
            <a:xfrm>
              <a:off x="8248200" y="3876993"/>
              <a:ext cx="2592674" cy="9804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0E18274C-AE90-A243-A19A-75D1F976086B}"/>
              </a:ext>
            </a:extLst>
          </p:cNvPr>
          <p:cNvSpPr/>
          <p:nvPr/>
        </p:nvSpPr>
        <p:spPr>
          <a:xfrm>
            <a:off x="9949218" y="2314953"/>
            <a:ext cx="1440652" cy="3372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29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6" grpId="2" animBg="1"/>
      <p:bldP spid="6" grpId="3" animBg="1"/>
      <p:bldP spid="7" grpId="0" animBg="1"/>
      <p:bldP spid="39" grpId="0" animBg="1"/>
      <p:bldP spid="3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8EDF9-8250-3949-8CC6-71736CB5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35060-5334-2D4C-B692-A7C2C70C3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An iterative data collection approach for reducing human efforts pertaining to the content creation and grading. </a:t>
            </a:r>
            <a:endParaRPr lang="en-IN" dirty="0">
              <a:effectLst/>
            </a:endParaRPr>
          </a:p>
          <a:p>
            <a:r>
              <a:rPr lang="en-IN" dirty="0"/>
              <a:t>Automated approach to predict question difficulty. </a:t>
            </a:r>
            <a:endParaRPr lang="en-IN" dirty="0">
              <a:effectLst/>
            </a:endParaRPr>
          </a:p>
          <a:p>
            <a:r>
              <a:rPr lang="en-IN" dirty="0"/>
              <a:t>Approach for selecting questions and students iteratively to obtain a representative dataset. </a:t>
            </a:r>
            <a:endParaRPr lang="en-IN" dirty="0">
              <a:effectLst/>
            </a:endParaRPr>
          </a:p>
          <a:p>
            <a:r>
              <a:rPr lang="en-IN" dirty="0"/>
              <a:t>Approach for reducing the grading effort by filtering some of the student answers. 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03903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82B7-E76A-AE4C-9435-E2FFA55F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Dependency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2A4E0-16E0-534E-8DBC-2DA2CA65A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E4996-A3F0-0442-94E8-3F4228BE3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717" y="1825625"/>
            <a:ext cx="9058565" cy="283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02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BD43-7D52-3748-B1B4-7EE93F53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E952-7E52-004F-AC33-A7F793F58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Assist Question Creation by </a:t>
            </a:r>
            <a:r>
              <a:rPr lang="en-US" u="sng" dirty="0"/>
              <a:t>Predicting Question Difficulty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Assist Answer Collection by </a:t>
            </a:r>
            <a:r>
              <a:rPr lang="en-US" u="sng" dirty="0"/>
              <a:t>Selecting Students</a:t>
            </a:r>
            <a:r>
              <a:rPr lang="en-US" dirty="0"/>
              <a:t> and </a:t>
            </a:r>
            <a:r>
              <a:rPr lang="en-US" u="sng" dirty="0"/>
              <a:t>Filtering Answers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Assist Grading by </a:t>
            </a:r>
            <a:r>
              <a:rPr lang="en-US" u="sng" dirty="0"/>
              <a:t>Filtering Graders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10AFB6-7F81-F04E-9D28-BFF31B248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852" y="1825625"/>
            <a:ext cx="8426296" cy="95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79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654E7-2232-4C42-9A61-5BBDAEB5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10EE1-B8E6-C64A-A953-90DF3BAFC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6719E-6990-B544-A283-7D5F7DB5F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962" y="2323200"/>
            <a:ext cx="7331116" cy="282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8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5F9E-256A-A14D-BA0E-C8C8D694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Predict Question Difficulty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8D7F3-1267-EE41-86F3-00BECC12C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331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4213</TotalTime>
  <Words>508</Words>
  <Application>Microsoft Macintosh PowerPoint</Application>
  <PresentationFormat>Widescreen</PresentationFormat>
  <Paragraphs>113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Balancing Human Efforts and Performance of Student Response Analyzer in Dialog-based Tutors</vt:lpstr>
      <vt:lpstr>Student Response Analyzer</vt:lpstr>
      <vt:lpstr>Traditional Data Collection</vt:lpstr>
      <vt:lpstr>Proposed</vt:lpstr>
      <vt:lpstr>Contributions</vt:lpstr>
      <vt:lpstr>Data Collection Dependency Modeling</vt:lpstr>
      <vt:lpstr>Total Cost</vt:lpstr>
      <vt:lpstr>Dataset</vt:lpstr>
      <vt:lpstr>1. Predict Question Difficulty</vt:lpstr>
      <vt:lpstr>Inherent Question Difficulty?</vt:lpstr>
      <vt:lpstr>Experiments</vt:lpstr>
      <vt:lpstr>2. Select Students (to Answer Selected Questions) </vt:lpstr>
      <vt:lpstr>Divide Student Responses in &lt;Student Proficiency, Question Difficulty&gt; Buckets</vt:lpstr>
      <vt:lpstr>Impact on Training SRA</vt:lpstr>
      <vt:lpstr>3. Filter Student Answers</vt:lpstr>
      <vt:lpstr>Approximation and Experiments</vt:lpstr>
      <vt:lpstr>4. Filter Graders</vt:lpstr>
      <vt:lpstr>Observations</vt:lpstr>
      <vt:lpstr>Inter-annotator Agreement</vt:lpstr>
      <vt:lpstr>Experiments</vt:lpstr>
      <vt:lpstr>Summary and Conclusion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57</cp:revision>
  <dcterms:created xsi:type="dcterms:W3CDTF">2018-06-24T13:34:49Z</dcterms:created>
  <dcterms:modified xsi:type="dcterms:W3CDTF">2018-06-28T05:18:39Z</dcterms:modified>
</cp:coreProperties>
</file>

<file path=docProps/thumbnail.jpeg>
</file>